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26"/>
  </p:notesMasterIdLst>
  <p:sldIdLst>
    <p:sldId id="256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4" r:id="rId12"/>
    <p:sldId id="265" r:id="rId13"/>
    <p:sldId id="270" r:id="rId14"/>
    <p:sldId id="269" r:id="rId15"/>
    <p:sldId id="274" r:id="rId16"/>
    <p:sldId id="268" r:id="rId17"/>
    <p:sldId id="266" r:id="rId18"/>
    <p:sldId id="275" r:id="rId19"/>
    <p:sldId id="271" r:id="rId20"/>
    <p:sldId id="272" r:id="rId21"/>
    <p:sldId id="273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571CA-78E6-48AC-B524-AE9A63E9AFF5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9FDFA-F6EF-474C-9BA3-9221936D4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0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Weaver, PART I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2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3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25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2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2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144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8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48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58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21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0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098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46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2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829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26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888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2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17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379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53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876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087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7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59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5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37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3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69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6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69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DA7D-F98E-4E3F-BEE0-6851A135034C}" type="datetimeFigureOut">
              <a:rPr lang="ru-RU" smtClean="0"/>
              <a:t>06.03.2021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C5C86-7715-481B-88E7-8E6F13F5C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9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80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kern="0">
                <a:solidFill>
                  <a:srgbClr val="595959"/>
                </a:solidFill>
              </a:rPr>
              <a:pPr/>
              <a:t>‹#›</a:t>
            </a:fld>
            <a:endParaRPr kern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291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Al-</a:t>
            </a:r>
            <a:r>
              <a:rPr lang="en-GB" sz="1800" dirty="0" err="1">
                <a:latin typeface="Cambria"/>
                <a:ea typeface="Cambria"/>
                <a:cs typeface="Cambria"/>
                <a:sym typeface="Cambria"/>
              </a:rPr>
              <a:t>Farabi</a:t>
            </a: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 Kazakh National University</a:t>
            </a:r>
            <a:endParaRPr sz="180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1800" dirty="0">
                <a:latin typeface="Cambria"/>
                <a:ea typeface="Cambria"/>
                <a:cs typeface="Cambria"/>
                <a:sym typeface="Cambria"/>
              </a:rPr>
              <a:t>Higher School of </a:t>
            </a: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Medicine</a:t>
            </a:r>
            <a:b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</a:br>
            <a:r>
              <a:rPr lang="en-GB" sz="1800" dirty="0" smtClean="0">
                <a:latin typeface="Cambria"/>
                <a:ea typeface="Cambria"/>
                <a:cs typeface="Cambria"/>
                <a:sym typeface="Cambria"/>
              </a:rPr>
              <a:t>Department of Fundamental Medicine</a:t>
            </a:r>
            <a:endParaRPr sz="1800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37"/>
          <p:cNvSpPr txBox="1">
            <a:spLocks noGrp="1"/>
          </p:cNvSpPr>
          <p:nvPr>
            <p:ph type="body" idx="1"/>
          </p:nvPr>
        </p:nvSpPr>
        <p:spPr>
          <a:xfrm>
            <a:off x="311700" y="3060633"/>
            <a:ext cx="8520600" cy="14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Aft>
                <a:spcPts val="1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Genomic methods of research and diagnostics.</a:t>
            </a:r>
            <a:endParaRPr sz="2800" b="1" dirty="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9" y="4537624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Lecturer and creator: PhD </a:t>
            </a:r>
            <a:r>
              <a:rPr lang="en-US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Pinsky</a:t>
            </a:r>
            <a:r>
              <a:rPr 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Ilya</a:t>
            </a:r>
            <a:r>
              <a:rPr lang="en-US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b="1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Vladimirovich</a:t>
            </a:r>
            <a:endParaRPr lang="ru-RU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56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576064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Next generation sequencing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838200"/>
            <a:ext cx="8775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75656" y="6032070"/>
            <a:ext cx="5472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link.springer.com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105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Genome assembling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7776864" cy="517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6023449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https://en.wikipedia.org/wiki/Genomics#/media/File:Mapping_Reads.png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28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Genome annotation 2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659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3040" y="5733256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https://www.google.com/url?sa=i&amp;url=https%3A%2F%2Fwww.slideshare.net%2Fkaranppt%2Fgenome-annotation-2013&amp;psig=AOvVaw3W0yVtMND0yOoaRAbiACi3&amp;ust=1614628815714000&amp;source=images&amp;cd=vfe&amp;ved=2ahUKEwjtt6eZr43vAhXaBncKHVEDCNQQr4kDegUIARDIAQ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63688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64656"/>
            <a:ext cx="8604448" cy="49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733256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/>
              <a:t>goldbio.com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120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79"/>
            <a:ext cx="6984776" cy="499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0480" y="58772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bio.libretexts.org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2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microarray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8136904" cy="540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0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" y="232430"/>
            <a:ext cx="8128000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2373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https://en.wikipedia.org/wiki/Fluorescence_in_situ_hybridization#/media/File:FISH_(Fluorescent_In_Situ_Hybridization).jpg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052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DNA fingerprinting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60212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gbiosciences.com · In stock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240"/>
            <a:ext cx="464705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4088" y="908720"/>
            <a:ext cx="338437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PCR diagnostics.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s://www.google.com/url?sa=i&amp;url=https%3A%2F%2Fwww.reddit.com%2Fr%2FCOVID19%2Fcomments%2Ffb859l%2Frtpcr_diagnostics_what_are_they_and_how_do_they%2F&amp;psig=AOvVaw2xxYqnR3Tv9-QQkfRIi37h&amp;ust=1614630255452000&amp;source=images&amp;cd=vfe&amp;ved=2ahUKEwi4g-rHtI3vAhUGwSoKHSIoDzgQr4kDegUIARC7AQ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4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576064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Restriction analysis of sickle-cell anemia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209"/>
            <a:ext cx="3168352" cy="381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6085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5229200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Sickle Cell Anemia | Muhlenberg College</a:t>
            </a:r>
          </a:p>
          <a:p>
            <a:pPr algn="just"/>
            <a:r>
              <a:rPr lang="en-US" sz="1400" dirty="0" smtClean="0"/>
              <a:t>muhlenberg.edu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8608" y="5493936"/>
            <a:ext cx="318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Sickle cell disease - </a:t>
            </a:r>
            <a:r>
              <a:rPr lang="en-US" sz="1400" dirty="0" err="1" smtClean="0"/>
              <a:t>Wikiwand</a:t>
            </a:r>
            <a:endParaRPr lang="en-US" sz="1400" dirty="0" smtClean="0"/>
          </a:p>
          <a:p>
            <a:pPr algn="just"/>
            <a:r>
              <a:rPr lang="en-US" sz="1400" dirty="0" smtClean="0"/>
              <a:t>wikiwand.com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966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284175"/>
            <a:ext cx="8520600" cy="1072792"/>
          </a:xfrm>
        </p:spPr>
        <p:txBody>
          <a:bodyPr>
            <a:normAutofit/>
          </a:bodyPr>
          <a:lstStyle/>
          <a:p>
            <a:pPr lvl="0"/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LEARNING OUTCOMES</a:t>
            </a:r>
            <a:br>
              <a:rPr lang="en-US" b="1" dirty="0">
                <a:latin typeface="Cambria"/>
                <a:ea typeface="Cambria"/>
                <a:cs typeface="Cambria"/>
                <a:sym typeface="Cambria"/>
              </a:rPr>
            </a:br>
            <a:r>
              <a:rPr lang="en-US" b="1" dirty="0">
                <a:latin typeface="Cambria"/>
                <a:ea typeface="Cambria"/>
                <a:cs typeface="Cambria"/>
                <a:sym typeface="Cambria"/>
              </a:rPr>
              <a:t>As a result of the lesson you will be able to: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Analyze Sanger and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Maxam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-Gilbert methods of DNA sequencing.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Compare Sanger method with several methods of Next Generation Sequencing (NGS), analyze their advantages and disadvantages.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Describe “short gun-sequencing” and “chromosome walking” methods of genome sequencing.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4. Characterize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bioinformatical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methods of genome analysis (genome assembling, genome annotation, finding of open-reading frames (ORFs) and prediction of genes, alignment of nucleotide sequences, protein structure prediction and etc.). Give specific examples of used programs and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bioinformatical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databases.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 Explain the main traditional methods of molecular biology that are used in genomic research: polymerase chain reaction (PCR), gel-electrophoresis, northern blotting, Southern blotting, restriction analysis and etc.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6. Describe the methods of DNA genotyping, DNA diagnostics, DNA fingerprinting and DNA microarray.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9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8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8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Methods of Genomics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Genome sequencing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Experimental genome analysis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Bioinformatical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(computational) genome analysis </a:t>
            </a:r>
          </a:p>
          <a:p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7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459369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Sanger (chain-termination) method for DNA sequencing.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upload.wikimedia.org/wikipedia/commons/thumb/b/b2/Sanger-sequencing.svg/1280px-Sanger-sequenc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632848" cy="507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177887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https://en.wikipedia.org/wiki/Sanger_sequencing#/media/File:Sanger-sequencing.svg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24" y="404664"/>
            <a:ext cx="8520600" cy="459369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Gel electrophoresis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7" y="1340768"/>
            <a:ext cx="82012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2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ger Sequencing: Historical Development of Automated DNA Sequencing |  Methods and Technology for Genetic Ana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6654"/>
            <a:ext cx="6912768" cy="558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0496" y="609329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https://agctsequencing.wordpress.com/2012/08/01/sanger-sequencing-historical-development-of-automated-dna-sequencing/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5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520600" cy="504056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Maxam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-Gilbert DNA sequencing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5661248"/>
            <a:ext cx="2952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pic>
        <p:nvPicPr>
          <p:cNvPr id="3078" name="Picture 6" descr="Maxam–Gilbert sequencing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7860"/>
            <a:ext cx="4176464" cy="596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88024" y="2636912"/>
            <a:ext cx="4211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An example </a:t>
            </a:r>
            <a:r>
              <a:rPr lang="en-US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600" dirty="0" err="1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Maxam</a:t>
            </a:r>
            <a:r>
              <a:rPr lang="en-US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–Gilbert </a:t>
            </a:r>
            <a:r>
              <a:rPr lang="en-US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sequencing reaction. Cleaving the same tagged segment of DNA at different points yields tagged fragments of different sizes. The fragments may then be separated by gel electrophoresis</a:t>
            </a:r>
            <a:r>
              <a:rPr lang="en-US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https://en.wikipedia.org/wiki/Maxam%E2%80%93Gilbert_sequencing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54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20600" cy="459369"/>
          </a:xfrm>
        </p:spPr>
        <p:txBody>
          <a:bodyPr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Shortgun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sequencing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488832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558924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https://www.genome.gov/genetics-glossary/Shotgun-Sequencing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12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700" y="593367"/>
            <a:ext cx="8520600" cy="53137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Chromosome walking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80" y="1268760"/>
            <a:ext cx="676875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https://www.google.com/url?sa=i&amp;url=http%3A%2F%2Fgvbioteck.blogspot.com%2F2012%2F09%2Fchromosome-walking.html&amp;psig=AOvVaw1Efr8a66zZIvm2f80hb2UM&amp;ust=1614627414190000&amp;source=images&amp;cd=vfe&amp;ved=2ahUKEwjbkIH9qY3vAhWYuyoKHan9AbIQr4kDegUIARC2AQ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322</Words>
  <Application>Microsoft Office PowerPoint</Application>
  <PresentationFormat>Экран (4:3)</PresentationFormat>
  <Paragraphs>46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1_Simple Light</vt:lpstr>
      <vt:lpstr>Simple Light</vt:lpstr>
      <vt:lpstr>Al-Farabi Kazakh National University Higher School of Medicine Department of Fundamental Medicine   </vt:lpstr>
      <vt:lpstr>LEARNING OUTCOMES As a result of the lesson you will be able to:</vt:lpstr>
      <vt:lpstr>Methods of Genomics</vt:lpstr>
      <vt:lpstr>The Sanger (chain-termination) method for DNA sequencing.</vt:lpstr>
      <vt:lpstr>Gel electrophoresis</vt:lpstr>
      <vt:lpstr>Презентация PowerPoint</vt:lpstr>
      <vt:lpstr>Maxam-Gilbert DNA sequencing</vt:lpstr>
      <vt:lpstr>Shortgun sequencing</vt:lpstr>
      <vt:lpstr>Chromosome walking</vt:lpstr>
      <vt:lpstr>Next generation sequencing</vt:lpstr>
      <vt:lpstr>Genome assembling</vt:lpstr>
      <vt:lpstr>Презентация PowerPoint</vt:lpstr>
      <vt:lpstr>Презентация PowerPoint</vt:lpstr>
      <vt:lpstr>Презентация PowerPoint</vt:lpstr>
      <vt:lpstr>DNA microarray</vt:lpstr>
      <vt:lpstr>Презентация PowerPoint</vt:lpstr>
      <vt:lpstr>DNA fingerprinting</vt:lpstr>
      <vt:lpstr>Презентация PowerPoint</vt:lpstr>
      <vt:lpstr>Restriction analysis of sickle-cell anemia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Higher School of Medicine Department of Fundamental Medicine</dc:title>
  <dc:creator>User</dc:creator>
  <cp:lastModifiedBy>User</cp:lastModifiedBy>
  <cp:revision>20</cp:revision>
  <dcterms:created xsi:type="dcterms:W3CDTF">2021-02-28T18:55:28Z</dcterms:created>
  <dcterms:modified xsi:type="dcterms:W3CDTF">2021-03-06T15:21:45Z</dcterms:modified>
</cp:coreProperties>
</file>